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30"/>
  </p:notesMasterIdLst>
  <p:sldIdLst>
    <p:sldId id="256" r:id="rId2"/>
    <p:sldId id="341" r:id="rId3"/>
    <p:sldId id="342" r:id="rId4"/>
    <p:sldId id="347" r:id="rId5"/>
    <p:sldId id="352" r:id="rId6"/>
    <p:sldId id="350" r:id="rId7"/>
    <p:sldId id="349" r:id="rId8"/>
    <p:sldId id="354" r:id="rId9"/>
    <p:sldId id="355" r:id="rId10"/>
    <p:sldId id="343" r:id="rId11"/>
    <p:sldId id="351" r:id="rId12"/>
    <p:sldId id="364" r:id="rId13"/>
    <p:sldId id="365" r:id="rId14"/>
    <p:sldId id="366" r:id="rId15"/>
    <p:sldId id="332" r:id="rId16"/>
    <p:sldId id="360" r:id="rId17"/>
    <p:sldId id="333" r:id="rId18"/>
    <p:sldId id="334" r:id="rId19"/>
    <p:sldId id="346" r:id="rId20"/>
    <p:sldId id="356" r:id="rId21"/>
    <p:sldId id="361" r:id="rId22"/>
    <p:sldId id="357" r:id="rId23"/>
    <p:sldId id="358" r:id="rId24"/>
    <p:sldId id="367" r:id="rId25"/>
    <p:sldId id="359" r:id="rId26"/>
    <p:sldId id="345" r:id="rId27"/>
    <p:sldId id="362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86531"/>
  </p:normalViewPr>
  <p:slideViewPr>
    <p:cSldViewPr snapToGrid="0" snapToObjects="1">
      <p:cViewPr varScale="1">
        <p:scale>
          <a:sx n="110" d="100"/>
          <a:sy n="110" d="100"/>
        </p:scale>
        <p:origin x="8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82F77-84FC-A443-B004-104F0EAE099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C52D8-6E71-EA4F-840A-66D0D9A44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bt/journal/v22/n7/full/nbt0704-909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Euler…Starting and ending at the same spot was not a requirement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1 - The filled dynamic programming matrix for two DNA sequences,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TTCATA and 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TGCTCGTA, for a scoring system of +5 for a match, -2 for a mismatch and -6 for each insertion or deletion.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following article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What is dynamic programming?</a:t>
            </a:r>
            <a:endParaRPr lang="en-US" sz="1200" b="1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Sean R Eddy</a:t>
            </a:r>
          </a:p>
          <a:p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Biotechnology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909 - 910 (2004)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doi:10.1038/nbt0704-909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7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Comparison of four different bioinformatics platforms for sequence search (i.e., the BLAST algorithm is used in all of them). Panel (A) presents a standard pipeline using Perl scripting; Panels (B, C, D) show different workflow designs for the sequence search operation provided by Galaxy (B) [10],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Taverna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(C) [27] and the introduced Armadillo workflow platform (D). doi:10.1371/journal.pone.0029903.g001 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85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FC52D8-6E71-EA4F-840A-66D0D9A441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1011936" y="1984248"/>
            <a:ext cx="8631936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11936" y="1371600"/>
            <a:ext cx="8631936" cy="457200"/>
          </a:xfrm>
        </p:spPr>
        <p:txBody>
          <a:bodyPr lIns="0" rIns="18288">
            <a:normAutofit/>
          </a:bodyPr>
          <a:lstStyle>
            <a:lvl1pPr marL="0" marR="45720" indent="0" algn="l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11936" y="4416552"/>
            <a:ext cx="8631936" cy="4572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4876800" y="5943600"/>
            <a:ext cx="6912864" cy="301752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4876800" y="6236208"/>
            <a:ext cx="6912864" cy="539496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0" y="5915108"/>
            <a:ext cx="2925717" cy="751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02" y="3333750"/>
            <a:ext cx="902209" cy="21642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41" y="533401"/>
            <a:ext cx="6354619" cy="274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371600"/>
            <a:ext cx="1219200" cy="45720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371600"/>
            <a:ext cx="8331200" cy="45720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/>
          <a:lstStyle/>
          <a:p>
            <a:fld id="{66F9623F-F8EE-4C47-9AD7-A82729A25421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1984248"/>
            <a:ext cx="8631936" cy="13716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600" b="1" cap="none" baseline="0" dirty="0">
                <a:ln w="63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3429000"/>
            <a:ext cx="8631936" cy="1371600"/>
          </a:xfrm>
        </p:spPr>
        <p:txBody>
          <a:bodyPr lIns="0" rIns="0"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4800" y="1527048"/>
            <a:ext cx="4876800" cy="441655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47800"/>
            <a:ext cx="487680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388864" y="1452310"/>
            <a:ext cx="487680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04800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8864" y="2107152"/>
            <a:ext cx="4876800" cy="3836448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38688" y="6419088"/>
            <a:ext cx="1219200" cy="384048"/>
          </a:xfrm>
        </p:spPr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1"/>
          </p:nvPr>
        </p:nvSpPr>
        <p:spPr>
          <a:xfrm>
            <a:off x="4165600" y="594360"/>
            <a:ext cx="6299200" cy="5349240"/>
          </a:xfrm>
        </p:spPr>
        <p:txBody>
          <a:bodyPr tIns="0"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" y="5905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2"/>
          </p:nvPr>
        </p:nvSpPr>
        <p:spPr>
          <a:xfrm>
            <a:off x="304800" y="1752601"/>
            <a:ext cx="3657600" cy="4207213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20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" y="1427"/>
            <a:ext cx="12186928" cy="6855147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304800" y="155448"/>
            <a:ext cx="10058400" cy="9144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304800" y="1527048"/>
            <a:ext cx="10058400" cy="4416552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38688" y="6419088"/>
            <a:ext cx="1219200" cy="38404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latinLnBrk="0" hangingPunct="1">
              <a:defRPr kumimoji="0" sz="1200">
                <a:solidFill>
                  <a:schemeClr val="bg1"/>
                </a:solidFill>
              </a:defRPr>
            </a:lvl1pPr>
          </a:lstStyle>
          <a:p>
            <a:fld id="{1712B754-4BF2-6F44-9F29-2076A994A90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606" y="4203193"/>
            <a:ext cx="902209" cy="21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5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1" kern="120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–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rtl="0" eaLnBrk="1" latinLnBrk="0" hangingPunct="1">
        <a:spcBef>
          <a:spcPct val="20000"/>
        </a:spcBef>
        <a:buClr>
          <a:schemeClr val="accent2"/>
        </a:buClr>
        <a:buSzPct val="100000"/>
        <a:buFont typeface="Arial" pitchFamily="34" charset="0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in Computer Science </a:t>
            </a:r>
            <a:br>
              <a:rPr lang="en-US" dirty="0"/>
            </a:br>
            <a:r>
              <a:rPr lang="en-US" dirty="0"/>
              <a:t>(for Biologists)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 Programming for Biologists Seminar Series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 Burke Squires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NIAID BCBB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7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Pick a number between 1 and 10</a:t>
            </a:r>
          </a:p>
          <a:p>
            <a:pPr lvl="1"/>
            <a:r>
              <a:rPr lang="en-US" dirty="0"/>
              <a:t>I will tell you if the number if too high or two low</a:t>
            </a:r>
          </a:p>
          <a:p>
            <a:pPr lvl="1"/>
            <a:r>
              <a:rPr lang="en-US" dirty="0"/>
              <a:t>How many guesses do you need to get the number? Usually 3 – 4 or nearly log(10)</a:t>
            </a:r>
          </a:p>
          <a:p>
            <a:pPr lvl="1"/>
            <a:r>
              <a:rPr lang="en-US" dirty="0"/>
              <a:t>Now how many guesses do you think it would take if the options were to a million?</a:t>
            </a:r>
          </a:p>
          <a:p>
            <a:r>
              <a:rPr lang="en-US" dirty="0"/>
              <a:t>Big O Notation</a:t>
            </a:r>
          </a:p>
          <a:p>
            <a:pPr lvl="1"/>
            <a:r>
              <a:rPr lang="en-US" dirty="0"/>
              <a:t>Approximately how long an algorithm will take to run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7" y="1527175"/>
            <a:ext cx="4416425" cy="4416425"/>
          </a:xfrm>
        </p:spPr>
      </p:pic>
    </p:spTree>
    <p:extLst>
      <p:ext uri="{BB962C8B-B14F-4D97-AF65-F5344CB8AC3E}">
        <p14:creationId xmlns:p14="http://schemas.microsoft.com/office/powerpoint/2010/main" val="12587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Notation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706485"/>
              </p:ext>
            </p:extLst>
          </p:nvPr>
        </p:nvGraphicFramePr>
        <p:xfrm>
          <a:off x="677334" y="1930400"/>
          <a:ext cx="6576231" cy="420458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82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1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621"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Growth Rate</a:t>
                      </a:r>
                      <a:endParaRPr lang="en-US" sz="1200" b="1" dirty="0">
                        <a:effectLst/>
                      </a:endParaRPr>
                    </a:p>
                  </a:txBody>
                  <a:tcPr marL="7915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Name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Code Example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59369" marT="23748" marB="26386" anchor="ctr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59369" marR="79159" marT="23748" marB="2638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1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Constant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a= b + 1;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statement (one line of code)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Logarithmic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while(n&gt;1){ n=n/2;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Divide in half (binary search)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a+=1;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132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n*log(n)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Linearithmic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Mergesort, Quicksort, …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Effective sorting algorithms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105"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n^2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Quadratic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 dirty="0">
                          <a:effectLst/>
                        </a:rPr>
                        <a:t>for(c=0; c&lt;n; c++)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 for(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=0;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&lt;n; 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dirty="0">
                          <a:effectLst/>
                        </a:rPr>
                        <a:t>++) { </a:t>
                      </a:r>
                    </a:p>
                    <a:p>
                      <a:pPr fontAlgn="ctr"/>
                      <a:r>
                        <a:rPr lang="en-US" sz="1200" dirty="0">
                          <a:effectLst/>
                        </a:rPr>
                        <a:t>          a+=1;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Double 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n^3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Cubic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for(c=0; c&lt;n; </a:t>
                      </a:r>
                      <a:r>
                        <a:rPr lang="en-US" sz="1200" err="1">
                          <a:effectLst/>
                        </a:rPr>
                        <a:t>c++</a:t>
                      </a:r>
                      <a:r>
                        <a:rPr lang="en-US" sz="1200">
                          <a:effectLst/>
                        </a:rPr>
                        <a:t>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for(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=0;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&lt;n; </a:t>
                      </a:r>
                      <a:r>
                        <a:rPr lang="en-US" sz="1200" err="1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++){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     for(x=0; x&lt;n; x++){ </a:t>
                      </a:r>
                    </a:p>
                    <a:p>
                      <a:pPr fontAlgn="ctr"/>
                      <a:r>
                        <a:rPr lang="en-US" sz="1200">
                          <a:effectLst/>
                        </a:rPr>
                        <a:t>               a+=1; } } } 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Triple loop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591"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2^n</a:t>
                      </a:r>
                    </a:p>
                  </a:txBody>
                  <a:tcPr marL="7915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Exponential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Trying to break a password generating all possible combinations</a:t>
                      </a:r>
                    </a:p>
                  </a:txBody>
                  <a:tcPr marL="59369" marR="59369" marT="39580" marB="3958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200">
                          <a:effectLst/>
                        </a:rPr>
                        <a:t>Exhaustive search</a:t>
                      </a:r>
                    </a:p>
                  </a:txBody>
                  <a:tcPr marL="59369" marR="79159" marT="39580" marB="3958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68300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http://</a:t>
            </a:r>
            <a:r>
              <a:rPr lang="en-US" sz="1200" err="1"/>
              <a:t>adrianmejia.com</a:t>
            </a:r>
            <a:r>
              <a:rPr lang="en-US" sz="1200"/>
              <a:t>/blog/2014/02/13/algorithms-for-dummies-part-1-sorting/</a:t>
            </a:r>
          </a:p>
        </p:txBody>
      </p:sp>
    </p:spTree>
    <p:extLst>
      <p:ext uri="{BB962C8B-B14F-4D97-AF65-F5344CB8AC3E}">
        <p14:creationId xmlns:p14="http://schemas.microsoft.com/office/powerpoint/2010/main" val="199909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Algorithms</a:t>
            </a:r>
            <a:br>
              <a:rPr lang="en-US"/>
            </a:br>
            <a:r>
              <a:rPr lang="en-US"/>
              <a:t>P vs NP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Polynomial versus nondeterministic polynomial time</a:t>
            </a:r>
          </a:p>
          <a:p>
            <a:r>
              <a:rPr lang="en-US"/>
              <a:t>How long it takes to solve a problem  versus how long it takes to verify there is a solution</a:t>
            </a:r>
          </a:p>
          <a:p>
            <a:r>
              <a:rPr lang="en-US"/>
              <a:t>NP-complete problems</a:t>
            </a:r>
          </a:p>
          <a:p>
            <a:pPr lvl="1"/>
            <a:r>
              <a:rPr lang="en-US"/>
              <a:t>Harder to compute than verify</a:t>
            </a:r>
          </a:p>
          <a:p>
            <a:r>
              <a:rPr lang="en-US"/>
              <a:t>Example</a:t>
            </a:r>
          </a:p>
          <a:p>
            <a:pPr lvl="1"/>
            <a:r>
              <a:rPr lang="en-US"/>
              <a:t>7 Bridges</a:t>
            </a:r>
          </a:p>
          <a:p>
            <a:pPr lvl="1"/>
            <a:r>
              <a:rPr lang="en-US"/>
              <a:t>Euler wondered if a person could walk across each of the seven bridges once and only once to touch every part of the town.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572730"/>
            <a:ext cx="4876800" cy="2325314"/>
          </a:xfrm>
        </p:spPr>
      </p:pic>
    </p:spTree>
    <p:extLst>
      <p:ext uri="{BB962C8B-B14F-4D97-AF65-F5344CB8AC3E}">
        <p14:creationId xmlns:p14="http://schemas.microsoft.com/office/powerpoint/2010/main" val="1369652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Method for solving a complex problem by breaking it down into a collection of simpler sub-problems</a:t>
            </a:r>
          </a:p>
          <a:p>
            <a:r>
              <a:rPr lang="en-US"/>
              <a:t>Solving each of those sub-problems just once, and storing their solutions</a:t>
            </a:r>
          </a:p>
          <a:p>
            <a:r>
              <a:rPr lang="en-US"/>
              <a:t>The next time the same sub-</a:t>
            </a:r>
            <a:r>
              <a:rPr lang="en-US" err="1"/>
              <a:t>wwwwwwwwwwwwwwwproblem</a:t>
            </a:r>
            <a:r>
              <a:rPr lang="en-US"/>
              <a:t> occurs, instead of </a:t>
            </a:r>
            <a:r>
              <a:rPr lang="en-US" err="1"/>
              <a:t>recomputing</a:t>
            </a:r>
            <a:r>
              <a:rPr lang="en-US"/>
              <a:t> its solution, one simply looks up the previously computed solution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0276" y="1527175"/>
            <a:ext cx="4225847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Greedy Programing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Problem solving heuristic of making the locally optimal choice at each stage with the hope of finding a global optimum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18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/>
              <a:t>Majority of programming time</a:t>
            </a:r>
          </a:p>
          <a:p>
            <a:pPr lvl="1"/>
            <a:r>
              <a:rPr lang="en-US"/>
              <a:t>75 – 80% of programming</a:t>
            </a:r>
          </a:p>
          <a:p>
            <a:r>
              <a:rPr lang="en-US"/>
              <a:t>How</a:t>
            </a:r>
          </a:p>
          <a:p>
            <a:pPr lvl="1"/>
            <a:r>
              <a:rPr lang="en-US"/>
              <a:t>Can use 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/>
              <a:t> statements or</a:t>
            </a:r>
          </a:p>
          <a:p>
            <a:pPr lvl="1"/>
            <a:r>
              <a:rPr lang="en-US"/>
              <a:t>Integrated development environment (IDE) software</a:t>
            </a:r>
          </a:p>
          <a:p>
            <a:pPr lvl="2"/>
            <a:r>
              <a:rPr lang="en-US"/>
              <a:t>Software to write software</a:t>
            </a:r>
          </a:p>
          <a:p>
            <a:pPr lvl="1"/>
            <a:r>
              <a:rPr lang="en-US"/>
              <a:t>Set break-points</a:t>
            </a:r>
          </a:p>
          <a:p>
            <a:pPr lvl="1"/>
            <a:r>
              <a:rPr lang="en-US"/>
              <a:t>See what is happening in program during execution</a:t>
            </a:r>
          </a:p>
        </p:txBody>
      </p:sp>
      <p:pic>
        <p:nvPicPr>
          <p:cNvPr id="2050" name="Picture 2" descr="https://confluence.jetbrains.com/download/attachments/53325255/debug_hit_breakpoint.png?version=5&amp;modificationDate=1390842726000&amp;api=v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4966837" cy="335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73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Program Interface (API)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2" r="24450"/>
          <a:stretch/>
        </p:blipFill>
        <p:spPr>
          <a:xfrm>
            <a:off x="304800" y="1657267"/>
            <a:ext cx="6497039" cy="4960066"/>
          </a:xfrm>
        </p:spPr>
      </p:pic>
    </p:spTree>
    <p:extLst>
      <p:ext uri="{BB962C8B-B14F-4D97-AF65-F5344CB8AC3E}">
        <p14:creationId xmlns:p14="http://schemas.microsoft.com/office/powerpoint/2010/main" val="133507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Test-driven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US"/>
              <a:t>Testing your software</a:t>
            </a:r>
          </a:p>
          <a:p>
            <a:r>
              <a:rPr lang="en-US"/>
              <a:t>How</a:t>
            </a:r>
          </a:p>
          <a:p>
            <a:pPr lvl="1"/>
            <a:r>
              <a:rPr lang="en-US"/>
              <a:t>Unit test</a:t>
            </a:r>
          </a:p>
          <a:p>
            <a:pPr lvl="1"/>
            <a:r>
              <a:rPr lang="en-US"/>
              <a:t>Assert</a:t>
            </a:r>
          </a:p>
          <a:p>
            <a:endParaRPr lang="en-US"/>
          </a:p>
          <a:p>
            <a:r>
              <a:rPr lang="en-US"/>
              <a:t>TDD Procedure</a:t>
            </a:r>
          </a:p>
          <a:p>
            <a:pPr lvl="1"/>
            <a:r>
              <a:rPr lang="en-US"/>
              <a:t>Write test before writing code</a:t>
            </a:r>
          </a:p>
          <a:p>
            <a:pPr lvl="1"/>
            <a:r>
              <a:rPr lang="en-US"/>
              <a:t>Only write enough cost to pass test</a:t>
            </a:r>
          </a:p>
          <a:p>
            <a:pPr lvl="1"/>
            <a:r>
              <a:rPr lang="en-US"/>
              <a:t>Write another test</a:t>
            </a:r>
          </a:p>
          <a:p>
            <a:pPr lvl="1"/>
            <a:r>
              <a:rPr lang="en-US"/>
              <a:t>Repeat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i="1">
                <a:latin typeface="Courier" charset="0"/>
                <a:ea typeface="Courier" charset="0"/>
                <a:cs typeface="Courier" charset="0"/>
              </a:rPr>
              <a:t># content of </a:t>
            </a:r>
            <a:r>
              <a:rPr lang="en-US" sz="1600" i="1" err="1">
                <a:latin typeface="Courier" charset="0"/>
                <a:ea typeface="Courier" charset="0"/>
                <a:cs typeface="Courier" charset="0"/>
              </a:rPr>
              <a:t>test_sample.py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marL="0" indent="0">
              <a:buNone/>
            </a:pPr>
            <a:r>
              <a:rPr lang="en-US" sz="1600" b="1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 sz="1600">
                <a:latin typeface="Courier" charset="0"/>
                <a:ea typeface="Courier" charset="0"/>
                <a:cs typeface="Courier" charset="0"/>
              </a:rPr>
              <a:t>(x):</a:t>
            </a:r>
          </a:p>
          <a:p>
            <a:pPr marL="0" indent="0">
              <a:buNone/>
            </a:pPr>
            <a:r>
              <a:rPr lang="en-US" b="1">
                <a:latin typeface="Courier" charset="0"/>
                <a:ea typeface="Courier" charset="0"/>
                <a:cs typeface="Courier" charset="0"/>
              </a:rPr>
              <a:t>	return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x + 1</a:t>
            </a:r>
          </a:p>
          <a:p>
            <a:pPr marL="0" indent="0">
              <a:buNone/>
            </a:pPr>
            <a:endParaRPr lang="en-US" b="1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test_answer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b="1">
                <a:latin typeface="Courier" charset="0"/>
                <a:ea typeface="Courier" charset="0"/>
                <a:cs typeface="Courier" charset="0"/>
              </a:rPr>
              <a:t>	assert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err="1"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lang="en-US">
                <a:latin typeface="Courier" charset="0"/>
                <a:ea typeface="Courier" charset="0"/>
                <a:cs typeface="Courier" charset="0"/>
              </a:rPr>
              <a:t>(3) == 5</a:t>
            </a:r>
          </a:p>
        </p:txBody>
      </p:sp>
    </p:spTree>
    <p:extLst>
      <p:ext uri="{BB962C8B-B14F-4D97-AF65-F5344CB8AC3E}">
        <p14:creationId xmlns:p14="http://schemas.microsoft.com/office/powerpoint/2010/main" val="199391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Keep track of changes (versions)</a:t>
            </a:r>
          </a:p>
          <a:p>
            <a:r>
              <a:rPr lang="en-US"/>
              <a:t>Always have a working copy</a:t>
            </a:r>
          </a:p>
          <a:p>
            <a:r>
              <a:rPr lang="en-US"/>
              <a:t>Create branches to add or test features</a:t>
            </a:r>
          </a:p>
          <a:p>
            <a:r>
              <a:rPr lang="en-US"/>
              <a:t>Merge branches</a:t>
            </a:r>
          </a:p>
          <a:p>
            <a:r>
              <a:rPr lang="en-US"/>
              <a:t>Enables multiple programmers to work at the same time</a:t>
            </a:r>
          </a:p>
        </p:txBody>
      </p:sp>
      <p:pic>
        <p:nvPicPr>
          <p:cNvPr id="4102" name="Picture 6" descr="http://cdn.sixrevisions.com/0377-02_git_tip_learn_branchin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4" y="2160589"/>
            <a:ext cx="5057311" cy="331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Methodologies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chemeClr val="tx2"/>
                </a:solidFill>
              </a:rPr>
              <a:t>Agile Development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Do all planning</a:t>
            </a:r>
          </a:p>
          <a:p>
            <a:r>
              <a:rPr lang="en-US" dirty="0"/>
              <a:t>Write all code</a:t>
            </a:r>
          </a:p>
          <a:p>
            <a:r>
              <a:rPr lang="en-US" dirty="0"/>
              <a:t>Perform all tests</a:t>
            </a:r>
          </a:p>
          <a:p>
            <a:r>
              <a:rPr lang="en-US" dirty="0"/>
              <a:t>Release product</a:t>
            </a:r>
          </a:p>
          <a:p>
            <a:endParaRPr lang="en-US" dirty="0"/>
          </a:p>
          <a:p>
            <a:r>
              <a:rPr lang="en-US" dirty="0"/>
              <a:t>Concern</a:t>
            </a:r>
          </a:p>
          <a:p>
            <a:pPr lvl="1"/>
            <a:r>
              <a:rPr lang="en-US" dirty="0"/>
              <a:t>Very difficult to do all planning in beginning and anticipate all problems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Iterate</a:t>
            </a:r>
          </a:p>
          <a:p>
            <a:pPr lvl="1"/>
            <a:r>
              <a:rPr lang="en-US"/>
              <a:t>Plan one part</a:t>
            </a:r>
          </a:p>
          <a:p>
            <a:pPr lvl="1"/>
            <a:r>
              <a:rPr lang="en-US"/>
              <a:t>Write code to part</a:t>
            </a:r>
          </a:p>
          <a:p>
            <a:pPr lvl="1"/>
            <a:r>
              <a:rPr lang="en-US"/>
              <a:t>Test one part</a:t>
            </a:r>
          </a:p>
          <a:p>
            <a:pPr lvl="1"/>
            <a:r>
              <a:rPr lang="en-US"/>
              <a:t>Release one part</a:t>
            </a:r>
          </a:p>
          <a:p>
            <a:r>
              <a:rPr lang="en-US"/>
              <a:t>Repeat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Data Structures</a:t>
            </a:r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Big O Notation</a:t>
            </a:r>
          </a:p>
          <a:p>
            <a:pPr lvl="1"/>
            <a:r>
              <a:rPr lang="en-US" dirty="0"/>
              <a:t>P vs NP Problem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Greedy Programing</a:t>
            </a:r>
          </a:p>
          <a:p>
            <a:r>
              <a:rPr lang="en-US" dirty="0"/>
              <a:t>Development Methodologies</a:t>
            </a:r>
          </a:p>
          <a:p>
            <a:pPr lvl="1"/>
            <a:r>
              <a:rPr lang="en-US" dirty="0"/>
              <a:t>Waterfall</a:t>
            </a:r>
          </a:p>
          <a:p>
            <a:pPr lvl="1"/>
            <a:r>
              <a:rPr lang="en-US" dirty="0"/>
              <a:t>Agile Development</a:t>
            </a:r>
          </a:p>
          <a:p>
            <a:r>
              <a:rPr lang="en-US" dirty="0"/>
              <a:t>Parallel Computing</a:t>
            </a:r>
          </a:p>
          <a:p>
            <a:pPr lvl="1"/>
            <a:r>
              <a:rPr lang="en-US" dirty="0"/>
              <a:t>Embarrassingly Parallel</a:t>
            </a:r>
          </a:p>
          <a:p>
            <a:pPr lvl="1"/>
            <a:r>
              <a:rPr lang="en-US" dirty="0"/>
              <a:t>Graphical Processing Unit (GPU) Computing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DevOps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Continuous Integration</a:t>
            </a:r>
          </a:p>
          <a:p>
            <a:pPr lvl="1"/>
            <a:r>
              <a:rPr lang="en-US" dirty="0"/>
              <a:t>Containers (Docker)</a:t>
            </a:r>
          </a:p>
          <a:p>
            <a:pPr lvl="1"/>
            <a:r>
              <a:rPr lang="en-US" dirty="0"/>
              <a:t>Cloud Computing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Application program interface (API)?</a:t>
            </a:r>
          </a:p>
          <a:p>
            <a:pPr lvl="1"/>
            <a:r>
              <a:rPr lang="en-US" dirty="0"/>
              <a:t>Common Workflow Language (?)</a:t>
            </a:r>
          </a:p>
        </p:txBody>
      </p:sp>
    </p:spTree>
    <p:extLst>
      <p:ext uri="{BB962C8B-B14F-4D97-AF65-F5344CB8AC3E}">
        <p14:creationId xmlns:p14="http://schemas.microsoft.com/office/powerpoint/2010/main" val="111899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Breaking a problem into smaller subparts</a:t>
            </a:r>
          </a:p>
          <a:p>
            <a:r>
              <a:rPr lang="en-US" dirty="0"/>
              <a:t>Running each smaller part on separate core or computer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Run same code with many different parameters at once</a:t>
            </a:r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Single data stream</a:t>
            </a:r>
          </a:p>
          <a:p>
            <a:pPr lvl="1"/>
            <a:r>
              <a:rPr lang="en-US" dirty="0"/>
              <a:t>SISD, MISD</a:t>
            </a:r>
          </a:p>
          <a:p>
            <a:endParaRPr lang="en-US" dirty="0"/>
          </a:p>
          <a:p>
            <a:r>
              <a:rPr lang="en-US" dirty="0"/>
              <a:t>Multiple data streams</a:t>
            </a:r>
          </a:p>
          <a:p>
            <a:pPr lvl="1"/>
            <a:r>
              <a:rPr lang="en-US" dirty="0"/>
              <a:t>SIMD, MIMD, SPMD, MPMD</a:t>
            </a:r>
          </a:p>
          <a:p>
            <a:endParaRPr lang="en-US" dirty="0"/>
          </a:p>
          <a:p>
            <a:r>
              <a:rPr lang="en-US" dirty="0"/>
              <a:t>Also</a:t>
            </a:r>
          </a:p>
          <a:p>
            <a:pPr lvl="1"/>
            <a:r>
              <a:rPr lang="en-US" dirty="0"/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976902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Processing Unit (GPU)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Central Processing Unit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Graphical Processing Unit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/>
              <a:t>Intel Processor – Pentium, i7, Xeon</a:t>
            </a:r>
          </a:p>
          <a:p>
            <a:r>
              <a:rPr lang="en-US"/>
              <a:t>“Brain” of laptop and servers</a:t>
            </a:r>
          </a:p>
          <a:p>
            <a:r>
              <a:rPr lang="en-US"/>
              <a:t>2, 4, or more “cores” / little brains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Graphics cards / Video cards</a:t>
            </a:r>
          </a:p>
          <a:p>
            <a:pPr lvl="1"/>
            <a:r>
              <a:rPr lang="en-US" dirty="0"/>
              <a:t>Up to 3584 NVIDIA CUDA® Cores</a:t>
            </a:r>
          </a:p>
          <a:p>
            <a:pPr lvl="1"/>
            <a:r>
              <a:rPr lang="en-US" dirty="0"/>
              <a:t>Up to 12 GB RAM</a:t>
            </a:r>
          </a:p>
          <a:p>
            <a:r>
              <a:rPr lang="en-US" dirty="0"/>
              <a:t>Must write specific code or use specific packages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02" y="4529946"/>
            <a:ext cx="6225732" cy="23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“Learning”</a:t>
            </a:r>
          </a:p>
          <a:p>
            <a:r>
              <a:rPr lang="en-US"/>
              <a:t>Supervised learning</a:t>
            </a:r>
          </a:p>
          <a:p>
            <a:pPr lvl="1"/>
            <a:r>
              <a:rPr lang="en-US"/>
              <a:t>Support vector machines</a:t>
            </a:r>
          </a:p>
          <a:p>
            <a:pPr lvl="1"/>
            <a:r>
              <a:rPr lang="en-US"/>
              <a:t>Artificial Neural network</a:t>
            </a:r>
          </a:p>
          <a:p>
            <a:pPr lvl="1"/>
            <a:r>
              <a:rPr lang="en-US"/>
              <a:t>Bayesian methods</a:t>
            </a:r>
          </a:p>
          <a:p>
            <a:pPr lvl="1"/>
            <a:r>
              <a:rPr lang="en-US"/>
              <a:t>Random Forests</a:t>
            </a:r>
          </a:p>
          <a:p>
            <a:r>
              <a:rPr lang="en-US"/>
              <a:t>Unsupervised learning</a:t>
            </a:r>
          </a:p>
          <a:p>
            <a:pPr lvl="1"/>
            <a:r>
              <a:rPr lang="en-US"/>
              <a:t>Clustering</a:t>
            </a:r>
          </a:p>
          <a:p>
            <a:pPr lvl="1"/>
            <a:r>
              <a:rPr lang="en-US"/>
              <a:t>Dimensionality reduction</a:t>
            </a:r>
          </a:p>
          <a:p>
            <a:pPr lvl="1"/>
            <a:r>
              <a:rPr lang="en-US"/>
              <a:t>Structure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/>
              <a:t>Uses artificial neural network</a:t>
            </a:r>
          </a:p>
          <a:p>
            <a:pPr lvl="1"/>
            <a:r>
              <a:rPr lang="en-US"/>
              <a:t>Multiple hidden layers in network</a:t>
            </a:r>
          </a:p>
          <a:p>
            <a:r>
              <a:rPr lang="en-US"/>
              <a:t>Tries to model the way the human brain processes light and sound into vision and hearing</a:t>
            </a:r>
          </a:p>
          <a:p>
            <a:r>
              <a:rPr lang="en-US"/>
              <a:t>Needs training</a:t>
            </a:r>
          </a:p>
          <a:p>
            <a:r>
              <a:rPr lang="en-US"/>
              <a:t>Has been shown to out perform experts with minimal training</a:t>
            </a:r>
          </a:p>
        </p:txBody>
      </p:sp>
    </p:spTree>
    <p:extLst>
      <p:ext uri="{BB962C8B-B14F-4D97-AF65-F5344CB8AC3E}">
        <p14:creationId xmlns:p14="http://schemas.microsoft.com/office/powerpoint/2010/main" val="129212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- Operations (DevOps)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Combination of programming (development) and operations</a:t>
            </a:r>
          </a:p>
          <a:p>
            <a:r>
              <a:rPr lang="en-US"/>
              <a:t>Operations</a:t>
            </a:r>
          </a:p>
          <a:p>
            <a:pPr lvl="1"/>
            <a:r>
              <a:rPr lang="en-US"/>
              <a:t>Hardware, software that are used to run websites, software</a:t>
            </a:r>
          </a:p>
          <a:p>
            <a:r>
              <a:rPr lang="en-US"/>
              <a:t>Utilizes</a:t>
            </a:r>
          </a:p>
          <a:p>
            <a:pPr lvl="1"/>
            <a:r>
              <a:rPr lang="en-US"/>
              <a:t>Version Control</a:t>
            </a:r>
          </a:p>
          <a:p>
            <a:pPr lvl="1"/>
            <a:r>
              <a:rPr lang="en-US"/>
              <a:t>Continuous Integration</a:t>
            </a:r>
          </a:p>
          <a:p>
            <a:pPr lvl="2"/>
            <a:r>
              <a:rPr lang="en-US"/>
              <a:t>When new update to software is detected (using version control), automatically runs test, compiles and puts into production</a:t>
            </a:r>
          </a:p>
          <a:p>
            <a:pPr lvl="1"/>
            <a:r>
              <a:rPr lang="en-US"/>
              <a:t>Containers (Docker)</a:t>
            </a:r>
          </a:p>
          <a:p>
            <a:pPr lvl="2"/>
            <a:r>
              <a:rPr lang="en-US"/>
              <a:t>An abstraction of hardware (software pretending to be hardware)</a:t>
            </a:r>
          </a:p>
          <a:p>
            <a:pPr lvl="2"/>
            <a:r>
              <a:rPr lang="en-US"/>
              <a:t>Allows one to download a single “file” with everything needed to run some </a:t>
            </a:r>
            <a:r>
              <a:rPr lang="en-US" err="1"/>
              <a:t>doftware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1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738F-AF9B-9A4E-8C0B-E6C42AFC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E901F3-A601-1645-9EF9-77C7DD1CC3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1735137"/>
            <a:ext cx="4000500" cy="40005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6EDBD-E122-8246-8004-F7C34B95B5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Really more then just a computer</a:t>
            </a:r>
          </a:p>
          <a:p>
            <a:pPr lvl="1"/>
            <a:r>
              <a:rPr lang="en-US" dirty="0"/>
              <a:t>Infrastructure, management,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Essentially renting a computer or part of a computer</a:t>
            </a:r>
          </a:p>
          <a:p>
            <a:r>
              <a:rPr lang="en-US" dirty="0"/>
              <a:t>AWS, Google Cloud, Microsoft Azure</a:t>
            </a:r>
          </a:p>
          <a:p>
            <a:r>
              <a:rPr lang="en-US" dirty="0"/>
              <a:t>Quick to setup and scale</a:t>
            </a:r>
          </a:p>
        </p:txBody>
      </p:sp>
    </p:spTree>
    <p:extLst>
      <p:ext uri="{BB962C8B-B14F-4D97-AF65-F5344CB8AC3E}">
        <p14:creationId xmlns:p14="http://schemas.microsoft.com/office/powerpoint/2010/main" val="1610806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/ Pipeline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combining of multiple programs to steps into a single process</a:t>
            </a:r>
          </a:p>
          <a:p>
            <a:r>
              <a:rPr lang="en-US"/>
              <a:t>Enable</a:t>
            </a:r>
          </a:p>
          <a:p>
            <a:pPr lvl="1"/>
            <a:r>
              <a:rPr lang="en-US"/>
              <a:t>Automation</a:t>
            </a:r>
          </a:p>
          <a:p>
            <a:pPr lvl="1"/>
            <a:r>
              <a:rPr lang="en-US"/>
              <a:t>Scaling</a:t>
            </a:r>
          </a:p>
          <a:p>
            <a:pPr lvl="1"/>
            <a:r>
              <a:rPr lang="en-US"/>
              <a:t>Reusable</a:t>
            </a:r>
          </a:p>
          <a:p>
            <a:pPr lvl="1"/>
            <a:r>
              <a:rPr lang="en-US"/>
              <a:t>Reporting</a:t>
            </a:r>
          </a:p>
          <a:p>
            <a:r>
              <a:rPr lang="en-US"/>
              <a:t>Common Workflow Language</a:t>
            </a:r>
          </a:p>
          <a:p>
            <a:pPr lvl="1"/>
            <a:r>
              <a:rPr lang="en-US"/>
              <a:t>New standard for writing workflow instructions</a:t>
            </a:r>
          </a:p>
          <a:p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5" y="1574800"/>
            <a:ext cx="4231265" cy="4584700"/>
          </a:xfrm>
        </p:spPr>
      </p:pic>
      <p:sp>
        <p:nvSpPr>
          <p:cNvPr id="4" name="Rectangle 3"/>
          <p:cNvSpPr/>
          <p:nvPr/>
        </p:nvSpPr>
        <p:spPr>
          <a:xfrm>
            <a:off x="4508500" y="639633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/>
              <a:t>Armadillo 1.1: An Original Workflow Platform for Designing and Conducting Phylogenetic Analysis and </a:t>
            </a:r>
            <a:r>
              <a:rPr lang="en-US" sz="1200" err="1"/>
              <a:t>SimulationsArticle</a:t>
            </a:r>
            <a:r>
              <a:rPr lang="en-US" sz="1200"/>
              <a:t> in </a:t>
            </a:r>
            <a:r>
              <a:rPr lang="en-US" sz="1200" err="1"/>
              <a:t>PLoS</a:t>
            </a:r>
            <a:r>
              <a:rPr lang="en-US" sz="1200"/>
              <a:t> ONE 7(1):e29903 2012</a:t>
            </a:r>
          </a:p>
        </p:txBody>
      </p:sp>
    </p:spTree>
    <p:extLst>
      <p:ext uri="{BB962C8B-B14F-4D97-AF65-F5344CB8AC3E}">
        <p14:creationId xmlns:p14="http://schemas.microsoft.com/office/powerpoint/2010/main" val="69446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lvl="0"/>
            <a:r>
              <a:rPr lang="en-US"/>
              <a:t>To familiarize you with computer programming, programming languages, scientific packages</a:t>
            </a:r>
          </a:p>
          <a:p>
            <a:pPr lvl="0"/>
            <a:r>
              <a:rPr lang="en-US"/>
              <a:t>Enable you to communicate better with programmers, bioinformaticians</a:t>
            </a:r>
          </a:p>
          <a:p>
            <a:pPr lvl="0"/>
            <a:r>
              <a:rPr lang="en-US"/>
              <a:t>Critique existing source code for your use</a:t>
            </a:r>
          </a:p>
          <a:p>
            <a:pPr lvl="0"/>
            <a:r>
              <a:rPr lang="en-US"/>
              <a:t>Assess which language that bests fits your needs</a:t>
            </a:r>
          </a:p>
          <a:p>
            <a:pPr lvl="0"/>
            <a:r>
              <a:rPr lang="en-US"/>
              <a:t>Facilitate you becoming a reproducible scientist</a:t>
            </a:r>
          </a:p>
        </p:txBody>
      </p:sp>
    </p:spTree>
    <p:extLst>
      <p:ext uri="{BB962C8B-B14F-4D97-AF65-F5344CB8AC3E}">
        <p14:creationId xmlns:p14="http://schemas.microsoft.com/office/powerpoint/2010/main" val="280135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https://www.manning.com/books/grokking-algorithms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www.toptal.com</a:t>
            </a:r>
            <a:r>
              <a:rPr lang="en-US" dirty="0"/>
              <a:t>/developers/sorting-algorithms</a:t>
            </a:r>
          </a:p>
          <a:p>
            <a:r>
              <a:rPr lang="en-US" dirty="0"/>
              <a:t>General python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docs.python.org</a:t>
            </a:r>
            <a:r>
              <a:rPr lang="en-US" dirty="0"/>
              <a:t>/3/tutorial/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3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Array (or list)</a:t>
            </a:r>
          </a:p>
          <a:p>
            <a:r>
              <a:rPr lang="en-US" dirty="0"/>
              <a:t>Hash Table (dictionary)</a:t>
            </a:r>
          </a:p>
          <a:p>
            <a:r>
              <a:rPr lang="en-US" dirty="0"/>
              <a:t>Heap</a:t>
            </a:r>
          </a:p>
          <a:p>
            <a:r>
              <a:rPr lang="en-US" dirty="0"/>
              <a:t>Graph</a:t>
            </a:r>
          </a:p>
          <a:p>
            <a:r>
              <a:rPr lang="en-US" dirty="0"/>
              <a:t>Linked List</a:t>
            </a:r>
          </a:p>
          <a:p>
            <a:r>
              <a:rPr lang="en-US" dirty="0"/>
              <a:t>List</a:t>
            </a:r>
          </a:p>
          <a:p>
            <a:r>
              <a:rPr lang="en-US" dirty="0"/>
              <a:t>Queue</a:t>
            </a:r>
          </a:p>
          <a:p>
            <a:r>
              <a:rPr lang="en-US" dirty="0"/>
              <a:t>Stack</a:t>
            </a:r>
          </a:p>
          <a:p>
            <a:r>
              <a:rPr lang="en-US" dirty="0"/>
              <a:t>Tree</a:t>
            </a:r>
          </a:p>
          <a:p>
            <a:pPr lvl="1"/>
            <a:r>
              <a:rPr lang="en-US" dirty="0"/>
              <a:t>Binary search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comparing data structures</a:t>
            </a:r>
          </a:p>
          <a:p>
            <a:pPr lvl="1"/>
            <a:r>
              <a:rPr lang="en-US" dirty="0"/>
              <a:t>Mutable, immutable</a:t>
            </a:r>
          </a:p>
          <a:p>
            <a:pPr lvl="1"/>
            <a:r>
              <a:rPr lang="en-US" dirty="0"/>
              <a:t>Ordered, unordered</a:t>
            </a:r>
          </a:p>
          <a:p>
            <a:pPr lvl="1"/>
            <a:r>
              <a:rPr lang="en-US" dirty="0"/>
              <a:t>What they are called in different programming languages</a:t>
            </a:r>
          </a:p>
          <a:p>
            <a:r>
              <a:rPr lang="en-US" dirty="0"/>
              <a:t>For animations of data structures, please see here:</a:t>
            </a:r>
          </a:p>
          <a:p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159536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Hash Table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[x, y, z]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r>
              <a:rPr lang="en-US" altLang="x-none" dirty="0"/>
              <a:t>A set of variables that each store an item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[x,  , z]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89563" y="2244687"/>
            <a:ext cx="4876800" cy="35608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745" y="6248292"/>
            <a:ext cx="10628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Structure Visualizations: </a:t>
            </a:r>
            <a:r>
              <a:rPr lang="en-US" dirty="0"/>
              <a:t>https://www.cs.usfca.edu/~galles/visualization/Algorithms.html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90006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pic>
        <p:nvPicPr>
          <p:cNvPr id="12" name="Picture 3" descr="C:\Users\dwharder\Desktop\SA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22218" y="2981859"/>
            <a:ext cx="3241964" cy="20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[1, 2, 3, 4, 5, 6]</a:t>
            </a:r>
          </a:p>
          <a:p>
            <a:r>
              <a:rPr lang="en-US" altLang="x-none" dirty="0"/>
              <a:t>An ordered set of data</a:t>
            </a:r>
            <a:endParaRPr lang="en-US" dirty="0"/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 set of items</a:t>
            </a:r>
          </a:p>
          <a:p>
            <a:pPr>
              <a:lnSpc>
                <a:spcPct val="120000"/>
              </a:lnSpc>
              <a:spcBef>
                <a:spcPct val="75000"/>
              </a:spcBef>
            </a:pPr>
            <a:r>
              <a:rPr lang="en-US" altLang="x-none" dirty="0"/>
              <a:t>After deleting an element:</a:t>
            </a:r>
          </a:p>
          <a:p>
            <a:pPr lvl="1">
              <a:lnSpc>
                <a:spcPct val="120000"/>
              </a:lnSpc>
              <a:spcBef>
                <a:spcPct val="75000"/>
              </a:spcBef>
            </a:pPr>
            <a:r>
              <a:rPr lang="en-US" dirty="0"/>
              <a:t>[1, 2, 4, 5, 6]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88960" y="6041362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undirected graph</a:t>
            </a:r>
          </a:p>
        </p:txBody>
      </p:sp>
    </p:spTree>
    <p:extLst>
      <p:ext uri="{BB962C8B-B14F-4D97-AF65-F5344CB8AC3E}">
        <p14:creationId xmlns:p14="http://schemas.microsoft.com/office/powerpoint/2010/main" val="147581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04800" y="3428367"/>
            <a:ext cx="4876800" cy="1193478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89563" y="2429610"/>
            <a:ext cx="4876800" cy="3190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6561177"/>
            <a:ext cx="3648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https://en.wikipedia.org/wiki/Linked_list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8387" y="6571476"/>
            <a:ext cx="2781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https://en.wikipedia.org/wiki/Queue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7235" y="5980576"/>
            <a:ext cx="2696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in, First Out Queue</a:t>
            </a:r>
          </a:p>
        </p:txBody>
      </p:sp>
    </p:spTree>
    <p:extLst>
      <p:ext uri="{BB962C8B-B14F-4D97-AF65-F5344CB8AC3E}">
        <p14:creationId xmlns:p14="http://schemas.microsoft.com/office/powerpoint/2010/main" val="188455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21696"/>
            <a:ext cx="4876800" cy="340682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56" y="2801937"/>
            <a:ext cx="2857500" cy="2381250"/>
          </a:xfrm>
        </p:spPr>
      </p:pic>
      <p:sp>
        <p:nvSpPr>
          <p:cNvPr id="9" name="Rectangle 8"/>
          <p:cNvSpPr/>
          <p:nvPr/>
        </p:nvSpPr>
        <p:spPr>
          <a:xfrm>
            <a:off x="1770526" y="5856696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Last in, First Out</a:t>
            </a:r>
          </a:p>
        </p:txBody>
      </p:sp>
    </p:spTree>
    <p:extLst>
      <p:ext uri="{BB962C8B-B14F-4D97-AF65-F5344CB8AC3E}">
        <p14:creationId xmlns:p14="http://schemas.microsoft.com/office/powerpoint/2010/main" val="57978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0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 </a:t>
            </a:r>
          </a:p>
          <a:p>
            <a:pPr lvl="1"/>
            <a:r>
              <a:rPr lang="en-US" dirty="0"/>
              <a:t>Noun</a:t>
            </a:r>
          </a:p>
          <a:p>
            <a:pPr lvl="1"/>
            <a:r>
              <a:rPr lang="en-US" dirty="0"/>
              <a:t>A step-by-step procedure for solving a problem or accomplishing some end especially by a computer &lt;a search algorithm&gt; (Merriam-Webster)</a:t>
            </a:r>
          </a:p>
          <a:p>
            <a:pPr lvl="1"/>
            <a:r>
              <a:rPr lang="en-US" dirty="0"/>
              <a:t>In other words…a “recipe” or “protocol” for the computer</a:t>
            </a:r>
          </a:p>
          <a:p>
            <a:endParaRPr lang="en-US" dirty="0"/>
          </a:p>
          <a:p>
            <a:r>
              <a:rPr lang="en-US" dirty="0"/>
              <a:t>Bubble sort algorithm</a:t>
            </a:r>
          </a:p>
          <a:p>
            <a:pPr lvl="1"/>
            <a:r>
              <a:rPr lang="en-US" dirty="0"/>
              <a:t>Compare two numbers, if number on left is bigger, swap</a:t>
            </a:r>
          </a:p>
          <a:p>
            <a:pPr lvl="1"/>
            <a:r>
              <a:rPr lang="en-US" dirty="0"/>
              <a:t>Repeat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5686"/>
          <a:stretch/>
        </p:blipFill>
        <p:spPr>
          <a:xfrm>
            <a:off x="4861369" y="1536700"/>
            <a:ext cx="4412633" cy="4898144"/>
          </a:xfrm>
        </p:spPr>
      </p:pic>
    </p:spTree>
    <p:extLst>
      <p:ext uri="{BB962C8B-B14F-4D97-AF65-F5344CB8AC3E}">
        <p14:creationId xmlns:p14="http://schemas.microsoft.com/office/powerpoint/2010/main" val="1213365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AIDBrandedPP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NIAID Branded PPT</Template>
  <TotalTime>18440</TotalTime>
  <Words>1565</Words>
  <Application>Microsoft Macintosh PowerPoint</Application>
  <PresentationFormat>Widescreen</PresentationFormat>
  <Paragraphs>290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</vt:lpstr>
      <vt:lpstr>Wingdings</vt:lpstr>
      <vt:lpstr>Wingdings 2</vt:lpstr>
      <vt:lpstr>NIAIDBrandedPPT</vt:lpstr>
      <vt:lpstr>Concepts in Computer Science  (for Biologists)</vt:lpstr>
      <vt:lpstr>Advanced Concepts</vt:lpstr>
      <vt:lpstr>Data Structures</vt:lpstr>
      <vt:lpstr>Data Structures</vt:lpstr>
      <vt:lpstr>Data Structures</vt:lpstr>
      <vt:lpstr>Data Structures</vt:lpstr>
      <vt:lpstr>Data Structures</vt:lpstr>
      <vt:lpstr>Algorithms</vt:lpstr>
      <vt:lpstr>What Is An Algorithm</vt:lpstr>
      <vt:lpstr>Big O Notation</vt:lpstr>
      <vt:lpstr>Big O Notation</vt:lpstr>
      <vt:lpstr>Algorithms P vs NP Problem</vt:lpstr>
      <vt:lpstr>Dynamic Programming</vt:lpstr>
      <vt:lpstr>Greedy Programing</vt:lpstr>
      <vt:lpstr>Debugging</vt:lpstr>
      <vt:lpstr>Application Program Interface (API)</vt:lpstr>
      <vt:lpstr>Test-driven Development</vt:lpstr>
      <vt:lpstr>Version Control</vt:lpstr>
      <vt:lpstr>Development Methodologies</vt:lpstr>
      <vt:lpstr>Parallel Computing</vt:lpstr>
      <vt:lpstr>Graphical Processing Unit (GPU)</vt:lpstr>
      <vt:lpstr>Machine Learning</vt:lpstr>
      <vt:lpstr>Development - Operations (DevOps)</vt:lpstr>
      <vt:lpstr>Cloud Computing</vt:lpstr>
      <vt:lpstr>Workflow / Pipeline</vt:lpstr>
      <vt:lpstr>Getting Started</vt:lpstr>
      <vt:lpstr>Learning Objectives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NIEHS</dc:title>
  <dc:creator>Microsoft Office User</dc:creator>
  <cp:lastModifiedBy>Squires, Richard (NIH/NIAID) [C]</cp:lastModifiedBy>
  <cp:revision>1059</cp:revision>
  <dcterms:created xsi:type="dcterms:W3CDTF">2016-07-20T04:00:03Z</dcterms:created>
  <dcterms:modified xsi:type="dcterms:W3CDTF">2020-03-31T17:33:16Z</dcterms:modified>
</cp:coreProperties>
</file>